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4" r:id="rId4"/>
    <p:sldId id="265" r:id="rId5"/>
    <p:sldId id="266" r:id="rId6"/>
    <p:sldId id="268" r:id="rId7"/>
    <p:sldId id="269" r:id="rId8"/>
    <p:sldId id="270" r:id="rId9"/>
    <p:sldId id="276" r:id="rId10"/>
    <p:sldId id="272" r:id="rId11"/>
    <p:sldId id="273" r:id="rId12"/>
    <p:sldId id="274" r:id="rId13"/>
    <p:sldId id="275" r:id="rId14"/>
    <p:sldId id="277" r:id="rId15"/>
    <p:sldId id="278" r:id="rId16"/>
    <p:sldId id="279" r:id="rId17"/>
    <p:sldId id="283" r:id="rId18"/>
    <p:sldId id="280" r:id="rId19"/>
    <p:sldId id="284" r:id="rId20"/>
    <p:sldId id="285" r:id="rId21"/>
    <p:sldId id="286" r:id="rId22"/>
    <p:sldId id="287" r:id="rId23"/>
    <p:sldId id="296" r:id="rId24"/>
    <p:sldId id="295" r:id="rId25"/>
    <p:sldId id="294" r:id="rId26"/>
    <p:sldId id="29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7819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3999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25769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4641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37722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07603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33204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43019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21659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21332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17128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92476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3B350-EF7E-444B-9D85-20981B7CC33B}" type="datetimeFigureOut">
              <a:rPr lang="en-ZA" smtClean="0"/>
              <a:t>2022-06-15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7745C-FE81-4020-A161-ABD0A722F18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72404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5237" y="346582"/>
            <a:ext cx="10455813" cy="6110116"/>
          </a:xfrm>
          <a:prstGeom prst="rect">
            <a:avLst/>
          </a:prstGeom>
          <a:ln w="76200">
            <a:noFill/>
          </a:ln>
        </p:spPr>
      </p:pic>
    </p:spTree>
    <p:extLst>
      <p:ext uri="{BB962C8B-B14F-4D97-AF65-F5344CB8AC3E}">
        <p14:creationId xmlns:p14="http://schemas.microsoft.com/office/powerpoint/2010/main" val="125827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68961" y="772159"/>
            <a:ext cx="5588000" cy="5506721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nl-NL" sz="3600" dirty="0"/>
          </a:p>
          <a:p>
            <a:r>
              <a:rPr lang="nl-NL" sz="3600" dirty="0"/>
              <a:t>8. die pyltjie h</a:t>
            </a:r>
            <a:r>
              <a:rPr lang="nl-NL" sz="3600" u="sng" dirty="0"/>
              <a:t>ee</a:t>
            </a:r>
            <a:r>
              <a:rPr lang="nl-NL" sz="3600" dirty="0"/>
              <a:t>n en </a:t>
            </a:r>
            <a:r>
              <a:rPr lang="nl-NL" sz="3600" u="sng" dirty="0"/>
              <a:t>wee</a:t>
            </a:r>
            <a:r>
              <a:rPr lang="nl-NL" sz="3600" dirty="0"/>
              <a:t>r</a:t>
            </a:r>
            <a:endParaRPr lang="af-ZA" sz="3600" dirty="0"/>
          </a:p>
        </p:txBody>
      </p:sp>
      <p:sp>
        <p:nvSpPr>
          <p:cNvPr id="8" name="Rectangle 7"/>
          <p:cNvSpPr/>
          <p:nvPr/>
        </p:nvSpPr>
        <p:spPr>
          <a:xfrm>
            <a:off x="6604001" y="772160"/>
            <a:ext cx="5059679" cy="55067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Dit pyltjie dui beweging aan “heen en weer”</a:t>
            </a:r>
            <a:endParaRPr lang="nl-NL" sz="1000" dirty="0">
              <a:solidFill>
                <a:schemeClr val="tx1"/>
              </a:solidFill>
            </a:endParaRP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BINNERYM</a:t>
            </a: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Woorde in die versreël wat rym met ’n woord aan die einde van dieselfde versreël.</a:t>
            </a: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ASSONANSIE:</a:t>
            </a: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h</a:t>
            </a:r>
            <a:r>
              <a:rPr lang="nl-NL" sz="3600" u="sng" dirty="0">
                <a:solidFill>
                  <a:schemeClr val="tx1"/>
                </a:solidFill>
              </a:rPr>
              <a:t>ee</a:t>
            </a:r>
            <a:r>
              <a:rPr lang="nl-NL" sz="3600" dirty="0">
                <a:solidFill>
                  <a:schemeClr val="tx1"/>
                </a:solidFill>
              </a:rPr>
              <a:t>n en w</a:t>
            </a:r>
            <a:r>
              <a:rPr lang="nl-NL" sz="3600" u="sng" dirty="0">
                <a:solidFill>
                  <a:schemeClr val="tx1"/>
                </a:solidFill>
              </a:rPr>
              <a:t>ee</a:t>
            </a:r>
            <a:r>
              <a:rPr lang="nl-NL" sz="3600" dirty="0">
                <a:solidFill>
                  <a:schemeClr val="tx1"/>
                </a:solidFill>
              </a:rPr>
              <a:t>r</a:t>
            </a:r>
          </a:p>
          <a:p>
            <a:pPr>
              <a:spcAft>
                <a:spcPts val="800"/>
              </a:spcAft>
            </a:pPr>
            <a:endParaRPr lang="nl-NL" sz="3600" b="1" dirty="0">
              <a:solidFill>
                <a:schemeClr val="tx1"/>
              </a:solidFill>
            </a:endParaRPr>
          </a:p>
          <a:p>
            <a:pPr>
              <a:spcAft>
                <a:spcPts val="800"/>
              </a:spcAft>
            </a:pPr>
            <a:endParaRPr lang="nl-NL" sz="3600" b="1" dirty="0">
              <a:solidFill>
                <a:schemeClr val="tx1"/>
              </a:solidFill>
            </a:endParaRPr>
          </a:p>
          <a:p>
            <a:pPr>
              <a:spcAft>
                <a:spcPts val="800"/>
              </a:spcAft>
            </a:pPr>
            <a:endParaRPr lang="nl-NL" sz="3600" b="1" dirty="0">
              <a:solidFill>
                <a:schemeClr val="tx1"/>
              </a:solidFill>
            </a:endParaRPr>
          </a:p>
          <a:p>
            <a:pPr>
              <a:spcAft>
                <a:spcPts val="800"/>
              </a:spcAft>
            </a:pPr>
            <a:endParaRPr lang="nl-NL" sz="3600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008" y="2653981"/>
            <a:ext cx="4857905" cy="3254797"/>
          </a:xfrm>
          <a:prstGeom prst="rect">
            <a:avLst/>
          </a:prstGeom>
          <a:ln w="57150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464" y="1191732"/>
            <a:ext cx="1097280" cy="9298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161" y="1191733"/>
            <a:ext cx="1134887" cy="92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2195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9100" y="772159"/>
            <a:ext cx="6381750" cy="5506721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nl-NL" sz="2800" dirty="0"/>
          </a:p>
          <a:p>
            <a:r>
              <a:rPr lang="nl-NL" sz="3000" dirty="0"/>
              <a:t>9 want die skelm op die rekenaarskerm</a:t>
            </a:r>
            <a:endParaRPr lang="af-ZA" sz="3000" dirty="0"/>
          </a:p>
        </p:txBody>
      </p:sp>
      <p:sp>
        <p:nvSpPr>
          <p:cNvPr id="8" name="Rectangle 7"/>
          <p:cNvSpPr/>
          <p:nvPr/>
        </p:nvSpPr>
        <p:spPr>
          <a:xfrm>
            <a:off x="7219950" y="772160"/>
            <a:ext cx="4443730" cy="55067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want: </a:t>
            </a: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Gee ’n verduidelinking waarom hy moet fokus om die skelm uit te oorlê/wen. </a:t>
            </a:r>
          </a:p>
          <a:p>
            <a:pPr>
              <a:spcAft>
                <a:spcPts val="800"/>
              </a:spcAft>
            </a:pPr>
            <a:endParaRPr lang="nl-NL" sz="3600" dirty="0">
              <a:solidFill>
                <a:schemeClr val="tx1"/>
              </a:solidFill>
            </a:endParaRP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Sinoniem vir skelm is ’n boef.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0951" y="2443134"/>
            <a:ext cx="4550397" cy="3082893"/>
          </a:xfrm>
          <a:prstGeom prst="rect">
            <a:avLst/>
          </a:prstGeom>
          <a:ln w="57150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" y="1063462"/>
            <a:ext cx="902208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291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68961" y="772159"/>
            <a:ext cx="5588000" cy="5506721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nl-NL" sz="3200" dirty="0"/>
          </a:p>
          <a:p>
            <a:r>
              <a:rPr lang="nl-NL" sz="3200" dirty="0"/>
              <a:t>10 moet ek met die pyltjie keer.</a:t>
            </a:r>
            <a:endParaRPr lang="af-ZA" sz="3200" dirty="0"/>
          </a:p>
        </p:txBody>
      </p:sp>
      <p:sp>
        <p:nvSpPr>
          <p:cNvPr id="8" name="Rectangle 7"/>
          <p:cNvSpPr/>
          <p:nvPr/>
        </p:nvSpPr>
        <p:spPr>
          <a:xfrm>
            <a:off x="6604001" y="772160"/>
            <a:ext cx="5059679" cy="55067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Hy kan die skelm so uitoorlê met sy pyltjies.</a:t>
            </a:r>
          </a:p>
          <a:p>
            <a:pPr>
              <a:spcAft>
                <a:spcPts val="800"/>
              </a:spcAft>
            </a:pPr>
            <a:endParaRPr lang="nl-NL" sz="3600" dirty="0">
              <a:solidFill>
                <a:schemeClr val="tx1"/>
              </a:solidFill>
            </a:endParaRP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Sy pyltjie is sy wapen.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4516" y="1971245"/>
            <a:ext cx="4049484" cy="404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61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8331" y="772160"/>
            <a:ext cx="6724469" cy="5506721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NL" sz="3600" dirty="0"/>
              <a:t>11 </a:t>
            </a:r>
            <a:r>
              <a:rPr lang="nl-NL" sz="3200" dirty="0"/>
              <a:t>op en af en heen en weer,</a:t>
            </a:r>
          </a:p>
          <a:p>
            <a:endParaRPr lang="nl-NL" sz="3200" dirty="0"/>
          </a:p>
          <a:p>
            <a:r>
              <a:rPr lang="nl-NL" sz="3200" dirty="0"/>
              <a:t>12 dié </a:t>
            </a:r>
            <a:r>
              <a:rPr lang="nl-NL" sz="3200" u="sng" dirty="0"/>
              <a:t>k</a:t>
            </a:r>
            <a:r>
              <a:rPr lang="nl-NL" sz="3200" dirty="0"/>
              <a:t>ant en daai </a:t>
            </a:r>
            <a:r>
              <a:rPr lang="nl-NL" sz="3200" u="sng" dirty="0"/>
              <a:t>k</a:t>
            </a:r>
            <a:r>
              <a:rPr lang="nl-NL" sz="3200" dirty="0"/>
              <a:t>ant en nog ’n </a:t>
            </a:r>
            <a:r>
              <a:rPr lang="nl-NL" sz="3200" u="sng" dirty="0"/>
              <a:t>k</a:t>
            </a:r>
            <a:r>
              <a:rPr lang="nl-NL" sz="3200" dirty="0"/>
              <a:t>eer.</a:t>
            </a:r>
            <a:endParaRPr lang="af-ZA" sz="3200" dirty="0"/>
          </a:p>
        </p:txBody>
      </p:sp>
      <p:sp>
        <p:nvSpPr>
          <p:cNvPr id="8" name="Rectangle 7"/>
          <p:cNvSpPr/>
          <p:nvPr/>
        </p:nvSpPr>
        <p:spPr>
          <a:xfrm>
            <a:off x="7598228" y="772160"/>
            <a:ext cx="4065451" cy="55067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r>
              <a:rPr lang="nl-NL" sz="3600" b="1" dirty="0">
                <a:solidFill>
                  <a:schemeClr val="tx1"/>
                </a:solidFill>
              </a:rPr>
              <a:t>KONTRAS</a:t>
            </a: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op en af</a:t>
            </a: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Deurmekaar beweging word deur werkwoorde en beweging beklemtoon. </a:t>
            </a: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Hy moet dit oor en oor doen.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0323" y="2481943"/>
            <a:ext cx="3283458" cy="35433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88" y="772160"/>
            <a:ext cx="573024" cy="7244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487" y="772160"/>
            <a:ext cx="585217" cy="72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97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8332" y="772160"/>
            <a:ext cx="5788298" cy="5506721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NL" sz="3600" dirty="0"/>
              <a:t>12 So veg ek en daardie skelm</a:t>
            </a:r>
          </a:p>
        </p:txBody>
      </p:sp>
      <p:sp>
        <p:nvSpPr>
          <p:cNvPr id="8" name="Rectangle 7"/>
          <p:cNvSpPr/>
          <p:nvPr/>
        </p:nvSpPr>
        <p:spPr>
          <a:xfrm>
            <a:off x="6618514" y="772160"/>
            <a:ext cx="5045165" cy="55067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r>
              <a:rPr lang="nl-NL" sz="3200" b="1" dirty="0">
                <a:solidFill>
                  <a:schemeClr val="tx1"/>
                </a:solidFill>
              </a:rPr>
              <a:t>Inversie: </a:t>
            </a:r>
          </a:p>
          <a:p>
            <a:pPr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</a:rPr>
              <a:t>omgekeerde woordorde:  </a:t>
            </a:r>
          </a:p>
          <a:p>
            <a:pPr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</a:rPr>
              <a:t>Ek en daardie skelm veg so. Dit beklemtoon die manier hoe hy veg deur die woord “So”  vooraan te plaas. </a:t>
            </a:r>
          </a:p>
          <a:p>
            <a:pPr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</a:rPr>
              <a:t>Veg =baklei </a:t>
            </a:r>
          </a:p>
          <a:p>
            <a:pPr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</a:rPr>
              <a:t>Die speletjie raak gevaarlik/intens. Die skelm is sy opponent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4452" y="1661921"/>
            <a:ext cx="4376057" cy="436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684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8331" y="772160"/>
            <a:ext cx="6724469" cy="5506721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NL" sz="3600" dirty="0"/>
              <a:t>13 heeldag op die rekenaarskerm.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8228" y="772160"/>
            <a:ext cx="4065451" cy="55067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endParaRPr lang="nl-NL" sz="3600" dirty="0">
              <a:solidFill>
                <a:schemeClr val="tx1"/>
              </a:solidFill>
            </a:endParaRPr>
          </a:p>
          <a:p>
            <a:pPr>
              <a:spcAft>
                <a:spcPts val="800"/>
              </a:spcAft>
            </a:pPr>
            <a:r>
              <a:rPr lang="nl-NL" sz="3600" dirty="0">
                <a:solidFill>
                  <a:schemeClr val="tx1"/>
                </a:solidFill>
              </a:rPr>
              <a:t>Dit neem  hom ure om die skelm te keer.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2655" y="1506584"/>
            <a:ext cx="4288971" cy="42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94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8331" y="772160"/>
            <a:ext cx="7159898" cy="5506721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nl-NL" sz="3200" dirty="0"/>
          </a:p>
          <a:p>
            <a:r>
              <a:rPr lang="nl-NL" sz="3200" dirty="0"/>
              <a:t>14 Tot Ouma roep en my sussie vies kerm:</a:t>
            </a:r>
          </a:p>
        </p:txBody>
      </p:sp>
      <p:sp>
        <p:nvSpPr>
          <p:cNvPr id="8" name="Rectangle 7"/>
          <p:cNvSpPr/>
          <p:nvPr/>
        </p:nvSpPr>
        <p:spPr>
          <a:xfrm>
            <a:off x="7990114" y="772160"/>
            <a:ext cx="3673565" cy="55067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r>
              <a:rPr lang="nl-NL" sz="3000" dirty="0">
                <a:solidFill>
                  <a:schemeClr val="tx1"/>
                </a:solidFill>
              </a:rPr>
              <a:t>Hy hou slegs op wanneer sy Ouma roep. Hulle woon moontlik by hulle ouma en oupa/ of hulle kuier daar. </a:t>
            </a:r>
          </a:p>
          <a:p>
            <a:pPr>
              <a:spcAft>
                <a:spcPts val="800"/>
              </a:spcAft>
            </a:pPr>
            <a:endParaRPr lang="nl-NL" sz="3000" b="1" dirty="0">
              <a:solidFill>
                <a:schemeClr val="tx1"/>
              </a:solidFill>
            </a:endParaRPr>
          </a:p>
          <a:p>
            <a:pPr>
              <a:spcAft>
                <a:spcPts val="800"/>
              </a:spcAft>
            </a:pPr>
            <a:r>
              <a:rPr lang="nl-NL" sz="3000" b="1" dirty="0">
                <a:solidFill>
                  <a:schemeClr val="tx1"/>
                </a:solidFill>
              </a:rPr>
              <a:t>DUBBELPUNT </a:t>
            </a:r>
            <a:r>
              <a:rPr lang="nl-NL" sz="3000" dirty="0">
                <a:solidFill>
                  <a:schemeClr val="tx1"/>
                </a:solidFill>
              </a:rPr>
              <a:t>(:)verduideliking volg en gee die rede waarom sy sussie kla.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3943" y="1901590"/>
            <a:ext cx="5892286" cy="428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57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8331" y="772160"/>
            <a:ext cx="7138126" cy="5506721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nl-NL" sz="3200" dirty="0"/>
          </a:p>
          <a:p>
            <a:r>
              <a:rPr lang="nl-NL" sz="3200" dirty="0"/>
              <a:t>14 Tot Ouma roep en my sussie vies kerm:</a:t>
            </a:r>
          </a:p>
        </p:txBody>
      </p:sp>
      <p:sp>
        <p:nvSpPr>
          <p:cNvPr id="8" name="Rectangle 7"/>
          <p:cNvSpPr/>
          <p:nvPr/>
        </p:nvSpPr>
        <p:spPr>
          <a:xfrm>
            <a:off x="7837714" y="772160"/>
            <a:ext cx="3825965" cy="55067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r>
              <a:rPr lang="nl-NL" sz="2800" b="1" dirty="0">
                <a:solidFill>
                  <a:schemeClr val="tx1"/>
                </a:solidFill>
              </a:rPr>
              <a:t>VERKLIENING: Dui </a:t>
            </a:r>
            <a:r>
              <a:rPr lang="nl-NL" sz="2800" dirty="0">
                <a:solidFill>
                  <a:schemeClr val="tx1"/>
                </a:solidFill>
              </a:rPr>
              <a:t>gevoel van liefde aan: “sussie” . Dit kan ook vir ons sê sy is jonger as haar broer.</a:t>
            </a:r>
          </a:p>
          <a:p>
            <a:pPr>
              <a:spcAft>
                <a:spcPts val="800"/>
              </a:spcAft>
            </a:pPr>
            <a:r>
              <a:rPr lang="nl-NL" sz="2800" dirty="0">
                <a:solidFill>
                  <a:schemeClr val="tx1"/>
                </a:solidFill>
              </a:rPr>
              <a:t>Sy sussie vies (kwaad) kla (kerm) omdat hy nie met haar speel nie.</a:t>
            </a:r>
          </a:p>
          <a:p>
            <a:pPr>
              <a:spcAft>
                <a:spcPts val="800"/>
              </a:spcAft>
            </a:pPr>
            <a:r>
              <a:rPr lang="nl-NL" sz="2800" dirty="0">
                <a:solidFill>
                  <a:schemeClr val="tx1"/>
                </a:solidFill>
              </a:rPr>
              <a:t>Sy mis hom wanneer hy verlore raak in die speletjie. Sy voel afgeskeep</a:t>
            </a:r>
            <a:r>
              <a:rPr lang="nl-NL" sz="30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788" y="1983202"/>
            <a:ext cx="5983210" cy="402370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728" y="1166267"/>
            <a:ext cx="1097280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206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8332" y="772160"/>
            <a:ext cx="6332582" cy="5506721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NL" sz="3600" dirty="0"/>
              <a:t>15 “Kom speel!”</a:t>
            </a:r>
          </a:p>
        </p:txBody>
      </p:sp>
      <p:sp>
        <p:nvSpPr>
          <p:cNvPr id="8" name="Rectangle 7"/>
          <p:cNvSpPr/>
          <p:nvPr/>
        </p:nvSpPr>
        <p:spPr>
          <a:xfrm>
            <a:off x="7228114" y="772160"/>
            <a:ext cx="4435565" cy="55067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</a:rPr>
              <a:t>UITROEPTEKEN (!)</a:t>
            </a:r>
          </a:p>
          <a:p>
            <a:pPr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</a:rPr>
              <a:t>verleen trefkrag aan die suster se woorde en beklemtoon die dringendheid van haar versoek.</a:t>
            </a:r>
          </a:p>
          <a:p>
            <a:pPr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</a:rPr>
              <a:t>AANHALINGSTEKENS: Direkte woorde van die suster word aangehaal.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4623" y="1719187"/>
            <a:ext cx="3027827" cy="42446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113" y="772160"/>
            <a:ext cx="268224" cy="63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6753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1104" y="353568"/>
            <a:ext cx="11228832" cy="6071616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f-ZA" sz="2800" b="1" dirty="0"/>
              <a:t>TEORETIESE ASPEKTE:</a:t>
            </a:r>
          </a:p>
          <a:p>
            <a:r>
              <a:rPr lang="af-ZA" sz="2400" b="1" dirty="0"/>
              <a:t>VOLRYM: Eindrym</a:t>
            </a:r>
          </a:p>
          <a:p>
            <a:r>
              <a:rPr lang="af-ZA" sz="2400" b="1" u="sng" dirty="0"/>
              <a:t>RYMSKEMA</a:t>
            </a:r>
          </a:p>
          <a:p>
            <a:r>
              <a:rPr lang="nl-NL" sz="2400" b="1" dirty="0"/>
              <a:t>Posisie van die rymwoorde in die versreël bepaal die rymskema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af-ZA" sz="2400" b="1" dirty="0"/>
              <a:t>Paarrym: aa bb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af-ZA" sz="2400" b="1" dirty="0"/>
              <a:t>Omarmde rym: ab ba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af-ZA" sz="2400" b="1" dirty="0"/>
              <a:t>Kruisrym: ab ab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af-ZA" sz="2400" b="1" dirty="0"/>
              <a:t>Gebroke rym: ab ca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af-ZA" sz="2400" b="1" dirty="0"/>
              <a:t>Slagrym: aa aa </a:t>
            </a:r>
          </a:p>
          <a:p>
            <a:r>
              <a:rPr lang="af-ZA" sz="2400" b="1" dirty="0"/>
              <a:t>VERSVORM</a:t>
            </a:r>
          </a:p>
          <a:p>
            <a:r>
              <a:rPr lang="af-ZA" sz="2400" b="1" u="sng" dirty="0"/>
              <a:t>Vrye vers: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af-ZA" sz="2400" b="1" dirty="0"/>
              <a:t>Langer as 14 reëls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af-ZA" sz="2400" b="1" dirty="0"/>
              <a:t>Bevat gebroke rym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af-ZA" sz="2400" b="1" dirty="0"/>
              <a:t>Versreël lengtes verskil-Tipografie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af-ZA" sz="2400" b="1" dirty="0"/>
              <a:t>Bevat herhaling</a:t>
            </a:r>
          </a:p>
          <a:p>
            <a:endParaRPr lang="af-ZA" sz="2400" b="1" dirty="0"/>
          </a:p>
        </p:txBody>
      </p:sp>
    </p:spTree>
    <p:extLst>
      <p:ext uri="{BB962C8B-B14F-4D97-AF65-F5344CB8AC3E}">
        <p14:creationId xmlns:p14="http://schemas.microsoft.com/office/powerpoint/2010/main" val="247030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98065" y="426720"/>
            <a:ext cx="5295600" cy="6193536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af-ZA" sz="3200" b="1" dirty="0">
                <a:latin typeface="Arial" panose="020B0604020202020204" pitchFamily="34" charset="0"/>
                <a:cs typeface="Arial" panose="020B0604020202020204" pitchFamily="34" charset="0"/>
              </a:rPr>
              <a:t>Rekenaarspeletjie</a:t>
            </a:r>
          </a:p>
          <a:p>
            <a:endParaRPr lang="af-ZA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af-ZA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As ek mooi vra en Oupa sê ja, </a:t>
            </a:r>
            <a:endParaRPr lang="af-ZA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af-ZA" b="1" dirty="0"/>
              <a:t> </a:t>
            </a:r>
            <a:endParaRPr lang="en-ZA" dirty="0"/>
          </a:p>
        </p:txBody>
      </p:sp>
      <p:sp>
        <p:nvSpPr>
          <p:cNvPr id="8" name="Rectangle 7"/>
          <p:cNvSpPr/>
          <p:nvPr/>
        </p:nvSpPr>
        <p:spPr>
          <a:xfrm>
            <a:off x="5932196" y="426720"/>
            <a:ext cx="5625821" cy="61935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af-ZA" sz="3200" b="1" u="sng" dirty="0">
                <a:solidFill>
                  <a:schemeClr val="tx1"/>
                </a:solidFill>
              </a:rPr>
              <a:t>Titel:</a:t>
            </a:r>
            <a:r>
              <a:rPr lang="af-ZA" sz="3200" b="1" dirty="0">
                <a:solidFill>
                  <a:schemeClr val="tx1"/>
                </a:solidFill>
              </a:rPr>
              <a:t> </a:t>
            </a:r>
            <a:r>
              <a:rPr lang="af-ZA" sz="3200" dirty="0">
                <a:solidFill>
                  <a:schemeClr val="tx1"/>
                </a:solidFill>
              </a:rPr>
              <a:t>Denotatiewe/letterlike betekenis verwys na ’n rekenaarspeletjie.</a:t>
            </a:r>
          </a:p>
          <a:p>
            <a:endParaRPr lang="af-ZA" sz="2800" dirty="0">
              <a:solidFill>
                <a:schemeClr val="tx1"/>
              </a:solidFill>
            </a:endParaRPr>
          </a:p>
          <a:p>
            <a:endParaRPr lang="af-ZA" sz="2800" dirty="0">
              <a:solidFill>
                <a:schemeClr val="tx1"/>
              </a:solidFill>
            </a:endParaRPr>
          </a:p>
          <a:p>
            <a:endParaRPr lang="af-ZA" sz="2800" dirty="0">
              <a:solidFill>
                <a:schemeClr val="tx1"/>
              </a:solidFill>
            </a:endParaRPr>
          </a:p>
          <a:p>
            <a:endParaRPr lang="af-ZA" sz="2800" dirty="0">
              <a:solidFill>
                <a:schemeClr val="tx1"/>
              </a:solidFill>
            </a:endParaRPr>
          </a:p>
          <a:p>
            <a:r>
              <a:rPr lang="nl-NL" sz="3200" dirty="0">
                <a:solidFill>
                  <a:schemeClr val="tx1"/>
                </a:solidFill>
              </a:rPr>
              <a:t>Daar is ’n voorwaarde: Die woord “</a:t>
            </a:r>
            <a:r>
              <a:rPr lang="nl-NL" sz="3200" b="1" dirty="0">
                <a:solidFill>
                  <a:schemeClr val="tx1"/>
                </a:solidFill>
              </a:rPr>
              <a:t>As</a:t>
            </a:r>
            <a:r>
              <a:rPr lang="nl-NL" sz="3200" dirty="0">
                <a:solidFill>
                  <a:schemeClr val="tx1"/>
                </a:solidFill>
              </a:rPr>
              <a:t>” –Die rekenaar behoort aan sy oupa. Die seuntjie moet mooi vra/soebat anders sê sy oupa nee./weier sy oupa</a:t>
            </a:r>
            <a:r>
              <a:rPr lang="nl-NL" sz="3600" dirty="0">
                <a:solidFill>
                  <a:schemeClr val="tx1"/>
                </a:solidFill>
              </a:rPr>
              <a:t>. </a:t>
            </a:r>
            <a:endParaRPr lang="af-ZA" sz="3600" dirty="0">
              <a:solidFill>
                <a:schemeClr val="tx1"/>
              </a:solidFill>
            </a:endParaRPr>
          </a:p>
          <a:p>
            <a:endParaRPr lang="af-ZA" sz="2800" dirty="0">
              <a:solidFill>
                <a:schemeClr val="tx1"/>
              </a:solidFill>
            </a:endParaRPr>
          </a:p>
          <a:p>
            <a:endParaRPr lang="af-ZA" sz="2800" dirty="0">
              <a:solidFill>
                <a:schemeClr val="tx1"/>
              </a:solidFill>
            </a:endParaRPr>
          </a:p>
          <a:p>
            <a:endParaRPr lang="af-ZA" sz="2800" dirty="0">
              <a:solidFill>
                <a:schemeClr val="tx1"/>
              </a:solidFill>
            </a:endParaRPr>
          </a:p>
          <a:p>
            <a:endParaRPr lang="en-ZA" sz="28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65677" y="1963899"/>
            <a:ext cx="2708964" cy="16692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6369" y="2690686"/>
            <a:ext cx="3012401" cy="3544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50094">
            <a:off x="4003591" y="1009416"/>
            <a:ext cx="1920406" cy="4511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4242">
            <a:off x="1128550" y="2912057"/>
            <a:ext cx="4443369" cy="4450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12" y="1621535"/>
            <a:ext cx="633984" cy="118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4374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7680" y="475488"/>
            <a:ext cx="11021568" cy="592531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af-ZA" sz="2400" b="1" dirty="0">
              <a:solidFill>
                <a:schemeClr val="tx1"/>
              </a:solidFill>
            </a:endParaRPr>
          </a:p>
          <a:p>
            <a:r>
              <a:rPr lang="af-ZA" sz="2400" b="1" dirty="0">
                <a:solidFill>
                  <a:schemeClr val="tx1"/>
                </a:solidFill>
              </a:rPr>
              <a:t>HALFRYM:</a:t>
            </a:r>
          </a:p>
          <a:p>
            <a:r>
              <a:rPr lang="af-ZA" sz="2400" b="1" u="sng" dirty="0">
                <a:solidFill>
                  <a:schemeClr val="tx1"/>
                </a:solidFill>
              </a:rPr>
              <a:t>ASSONANSIE</a:t>
            </a:r>
          </a:p>
          <a:p>
            <a:r>
              <a:rPr lang="nl-NL" sz="2400" b="1" dirty="0">
                <a:solidFill>
                  <a:schemeClr val="tx1"/>
                </a:solidFill>
              </a:rPr>
              <a:t>Herhaling van dieselfde vokale of diftonge op kort afstande van mekaar.</a:t>
            </a:r>
            <a:endParaRPr lang="af-ZA" sz="2400" b="1" dirty="0">
              <a:solidFill>
                <a:schemeClr val="tx1"/>
              </a:solidFill>
            </a:endParaRPr>
          </a:p>
          <a:p>
            <a:r>
              <a:rPr lang="af-ZA" sz="2400" b="1" dirty="0">
                <a:solidFill>
                  <a:schemeClr val="tx1"/>
                </a:solidFill>
              </a:rPr>
              <a:t>Funksie: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NL" sz="2400" b="1" dirty="0">
                <a:solidFill>
                  <a:schemeClr val="tx1"/>
                </a:solidFill>
              </a:rPr>
              <a:t>Stemming van gedig word gegee.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af-ZA" sz="2400" b="1" dirty="0">
                <a:solidFill>
                  <a:schemeClr val="tx1"/>
                </a:solidFill>
              </a:rPr>
              <a:t>Lang klanke=tempo van gedig stadiger. Rustigheid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nl-NL" sz="2400" b="1" dirty="0">
                <a:solidFill>
                  <a:schemeClr val="tx1"/>
                </a:solidFill>
              </a:rPr>
              <a:t>Kort vokale=tempo van gedig vinniger,skep opgewondenheid of angs.</a:t>
            </a:r>
          </a:p>
          <a:p>
            <a:endParaRPr lang="af-ZA" sz="2400" b="1" dirty="0">
              <a:solidFill>
                <a:schemeClr val="tx1"/>
              </a:solidFill>
            </a:endParaRPr>
          </a:p>
          <a:p>
            <a:r>
              <a:rPr lang="af-ZA" sz="2400" b="1" dirty="0">
                <a:solidFill>
                  <a:schemeClr val="tx1"/>
                </a:solidFill>
              </a:rPr>
              <a:t>HALFRYM:</a:t>
            </a:r>
          </a:p>
          <a:p>
            <a:r>
              <a:rPr lang="af-ZA" sz="2400" b="1" u="sng" dirty="0">
                <a:solidFill>
                  <a:schemeClr val="tx1"/>
                </a:solidFill>
              </a:rPr>
              <a:t>ALLITERASIE</a:t>
            </a:r>
          </a:p>
          <a:p>
            <a:r>
              <a:rPr lang="nl-NL" sz="2400" b="1" dirty="0">
                <a:solidFill>
                  <a:schemeClr val="tx1"/>
                </a:solidFill>
              </a:rPr>
              <a:t>Herhaling van dieselfde vokale of diftonge op kort afstande van mekaar.</a:t>
            </a:r>
          </a:p>
          <a:p>
            <a:r>
              <a:rPr lang="af-ZA" sz="2400" b="1" dirty="0">
                <a:solidFill>
                  <a:schemeClr val="tx1"/>
                </a:solidFill>
              </a:rPr>
              <a:t>Funksie: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af-ZA" sz="2400" b="1" dirty="0">
                <a:solidFill>
                  <a:schemeClr val="tx1"/>
                </a:solidFill>
              </a:rPr>
              <a:t>Bind woorde en gedagtes.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nl-NL" sz="2400" b="1" dirty="0">
                <a:solidFill>
                  <a:schemeClr val="tx1"/>
                </a:solidFill>
              </a:rPr>
              <a:t>Dit is klanknabootsend.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af-ZA" sz="2400" b="1" dirty="0">
              <a:solidFill>
                <a:schemeClr val="tx1"/>
              </a:solidFill>
            </a:endParaRPr>
          </a:p>
          <a:p>
            <a:endParaRPr lang="af-ZA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064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5216" y="451104"/>
            <a:ext cx="11155680" cy="5913120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af-ZA" sz="2400" b="1" dirty="0"/>
              <a:t>BESPREKING:</a:t>
            </a:r>
          </a:p>
          <a:p>
            <a:endParaRPr lang="af-ZA" sz="2400" b="1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400" b="1" dirty="0"/>
              <a:t>Titel:</a:t>
            </a:r>
            <a:r>
              <a:rPr lang="nl-NL" sz="2400" dirty="0"/>
              <a:t> Denotatiewe/letterlike betekenis verwys na ’n rekenaarspeletjie.</a:t>
            </a:r>
          </a:p>
          <a:p>
            <a:endParaRPr lang="nl-NL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400" b="1" dirty="0"/>
              <a:t>Tema:</a:t>
            </a:r>
            <a:r>
              <a:rPr lang="nl-NL" sz="2400" dirty="0"/>
              <a:t> Die kinders word vasgevang deur moderne tegnologie en skeep sodoende hul familie af.</a:t>
            </a:r>
          </a:p>
          <a:p>
            <a:endParaRPr lang="nl-NL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af-ZA" sz="2400" b="1" dirty="0"/>
              <a:t>Karakters:</a:t>
            </a:r>
            <a:r>
              <a:rPr lang="af-ZA" sz="2400" dirty="0"/>
              <a:t> Daar is vyf karakter: Die oupa en ouma. Die seun en sy sussie. Die seun se maatjie/die leser.</a:t>
            </a:r>
          </a:p>
          <a:p>
            <a:endParaRPr lang="af-ZA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400" b="1" dirty="0"/>
              <a:t>Agtergrond:</a:t>
            </a:r>
            <a:r>
              <a:rPr lang="nl-NL" sz="2400" dirty="0"/>
              <a:t> By hul voorouers se huis. Moontlik in die oupa se studeerkamer.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nl-NL" sz="2400" dirty="0"/>
          </a:p>
          <a:p>
            <a:endParaRPr lang="af-ZA" sz="2400" dirty="0"/>
          </a:p>
          <a:p>
            <a:endParaRPr lang="af-ZA" sz="2400" dirty="0"/>
          </a:p>
        </p:txBody>
      </p:sp>
    </p:spTree>
    <p:extLst>
      <p:ext uri="{BB962C8B-B14F-4D97-AF65-F5344CB8AC3E}">
        <p14:creationId xmlns:p14="http://schemas.microsoft.com/office/powerpoint/2010/main" val="25130969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992" y="487680"/>
            <a:ext cx="11448288" cy="586435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af-ZA" sz="2400" b="1" dirty="0"/>
          </a:p>
          <a:p>
            <a:endParaRPr lang="af-ZA" sz="2400" b="1" dirty="0"/>
          </a:p>
          <a:p>
            <a:r>
              <a:rPr lang="af-ZA" sz="2400" b="1" dirty="0"/>
              <a:t>VRAE EN ANTWOORDE:</a:t>
            </a:r>
          </a:p>
          <a:p>
            <a:pPr marL="457200" indent="-457200">
              <a:buAutoNum type="arabicPeriod"/>
            </a:pPr>
            <a:r>
              <a:rPr lang="nl-NL" sz="2400" dirty="0"/>
              <a:t>    Bespreek die denotatiewe betekenis van die titel.</a:t>
            </a:r>
          </a:p>
          <a:p>
            <a:r>
              <a:rPr lang="nl-NL" sz="2400" dirty="0"/>
              <a:t>           Denotatiewe/letterlike betekenis verwys na ’n rekenaarspeletjie.</a:t>
            </a:r>
          </a:p>
          <a:p>
            <a:r>
              <a:rPr lang="nl-NL" sz="2400" dirty="0"/>
              <a:t>1.2.1  In watter tipe versvorm is hierdie gedig geskryf?</a:t>
            </a:r>
          </a:p>
          <a:p>
            <a:r>
              <a:rPr lang="af-ZA" sz="2400" dirty="0"/>
              <a:t>            Vrye Vers</a:t>
            </a:r>
          </a:p>
          <a:p>
            <a:r>
              <a:rPr lang="af-ZA" sz="2400" dirty="0"/>
              <a:t>1.2.2  Noem 4 rede vir jou antwoord in 1.2.1</a:t>
            </a:r>
          </a:p>
          <a:p>
            <a:r>
              <a:rPr lang="af-ZA" sz="2400" dirty="0"/>
              <a:t>           Langer as 14 reëls</a:t>
            </a:r>
          </a:p>
          <a:p>
            <a:r>
              <a:rPr lang="af-ZA" sz="2400" dirty="0"/>
              <a:t>           Bevat gebroke rym</a:t>
            </a:r>
          </a:p>
          <a:p>
            <a:r>
              <a:rPr lang="af-ZA" sz="2400" dirty="0"/>
              <a:t>           Versreël lengtes verskil-Tipografie</a:t>
            </a:r>
          </a:p>
          <a:p>
            <a:r>
              <a:rPr lang="af-ZA" sz="2400" dirty="0"/>
              <a:t>           Bevat herhaling</a:t>
            </a:r>
          </a:p>
          <a:p>
            <a:r>
              <a:rPr lang="af-ZA" sz="2400" dirty="0"/>
              <a:t>1.3      Wie is die spreker in die gedig?</a:t>
            </a:r>
          </a:p>
          <a:p>
            <a:r>
              <a:rPr lang="af-ZA" sz="2400" dirty="0"/>
              <a:t>           ’n tienerseun/jong seuntjie</a:t>
            </a:r>
          </a:p>
          <a:p>
            <a:r>
              <a:rPr lang="af-ZA" sz="2400" dirty="0"/>
              <a:t>1.4      </a:t>
            </a:r>
            <a:r>
              <a:rPr lang="nl-NL" sz="2400" dirty="0"/>
              <a:t>Wie is die aangesprokene in hierdie gedig?</a:t>
            </a:r>
          </a:p>
          <a:p>
            <a:r>
              <a:rPr lang="nl-NL" sz="2400" dirty="0"/>
              <a:t>           Die maatjie</a:t>
            </a:r>
          </a:p>
          <a:p>
            <a:r>
              <a:rPr lang="nl-NL" sz="2400" dirty="0"/>
              <a:t>1.5     Wie is die spreker in die laaste strofe?</a:t>
            </a:r>
          </a:p>
          <a:p>
            <a:r>
              <a:rPr lang="af-ZA" sz="2400" dirty="0"/>
              <a:t>           Die seun se suster.</a:t>
            </a:r>
          </a:p>
          <a:p>
            <a:endParaRPr lang="af-ZA" sz="2400" b="1" dirty="0"/>
          </a:p>
          <a:p>
            <a:r>
              <a:rPr lang="af-ZA" sz="2400" b="1" dirty="0"/>
              <a:t>           </a:t>
            </a:r>
          </a:p>
        </p:txBody>
      </p:sp>
    </p:spTree>
    <p:extLst>
      <p:ext uri="{BB962C8B-B14F-4D97-AF65-F5344CB8AC3E}">
        <p14:creationId xmlns:p14="http://schemas.microsoft.com/office/powerpoint/2010/main" val="479346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992" y="487680"/>
            <a:ext cx="11448288" cy="586435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2400" dirty="0"/>
              <a:t>1.6     </a:t>
            </a:r>
            <a:r>
              <a:rPr lang="nl-NL" dirty="0"/>
              <a:t>    </a:t>
            </a:r>
            <a:r>
              <a:rPr lang="nl-NL" sz="2400" dirty="0"/>
              <a:t>Op watter voorwaarde sal die oupa sy kleinseun toelaat om rekenaarspeletjies te   </a:t>
            </a:r>
          </a:p>
          <a:p>
            <a:r>
              <a:rPr lang="nl-NL" sz="2400" dirty="0"/>
              <a:t>              speel?</a:t>
            </a:r>
          </a:p>
          <a:p>
            <a:r>
              <a:rPr lang="af-ZA" sz="2400" dirty="0"/>
              <a:t>             Hy moet mooi vra.</a:t>
            </a:r>
          </a:p>
          <a:p>
            <a:r>
              <a:rPr lang="af-ZA" sz="2400" dirty="0"/>
              <a:t>1.7       Kies die korrekte antwoord tussen hakies.</a:t>
            </a:r>
          </a:p>
          <a:p>
            <a:r>
              <a:rPr lang="af-ZA" sz="2400" dirty="0"/>
              <a:t>             </a:t>
            </a:r>
            <a:r>
              <a:rPr lang="nl-NL" sz="2400" dirty="0"/>
              <a:t>Die woord mooi verwys na (</a:t>
            </a:r>
            <a:r>
              <a:rPr lang="nl-NL" sz="2400" b="1" dirty="0"/>
              <a:t>met respek/ sonder respek</a:t>
            </a:r>
            <a:r>
              <a:rPr lang="nl-NL" sz="2400" dirty="0"/>
              <a:t>)</a:t>
            </a:r>
          </a:p>
          <a:p>
            <a:r>
              <a:rPr lang="nl-NL" sz="2400" dirty="0"/>
              <a:t>             Met respek</a:t>
            </a:r>
          </a:p>
          <a:p>
            <a:r>
              <a:rPr lang="nl-NL" sz="2400" dirty="0"/>
              <a:t>1.8       Haal ’ voorbeeld van alliterasie aan uit reël 2 en onderstreep die alliterende woorde.</a:t>
            </a:r>
          </a:p>
          <a:p>
            <a:r>
              <a:rPr lang="af-ZA" sz="2400" dirty="0"/>
              <a:t>             </a:t>
            </a:r>
            <a:r>
              <a:rPr lang="nl-NL" sz="2400" dirty="0"/>
              <a:t>Mag en my/ stoel en sy</a:t>
            </a:r>
          </a:p>
          <a:p>
            <a:r>
              <a:rPr lang="nl-NL" sz="2400" dirty="0"/>
              <a:t>1.9       Wat is die funksie van alliterasie in hierdie versreël?</a:t>
            </a:r>
          </a:p>
          <a:p>
            <a:r>
              <a:rPr lang="nl-NL" sz="2400" dirty="0"/>
              <a:t>             Dit maak die gedig klankryk</a:t>
            </a:r>
          </a:p>
          <a:p>
            <a:r>
              <a:rPr lang="nl-NL" sz="2400" dirty="0"/>
              <a:t>1.10     Wat is die funksie van die komma in reël 3?</a:t>
            </a:r>
          </a:p>
          <a:p>
            <a:r>
              <a:rPr lang="nl-NL" sz="2400" dirty="0"/>
              <a:t>             ’n Pouse word geskep wat soms as uitheffingstegniek dien. </a:t>
            </a:r>
          </a:p>
          <a:p>
            <a:r>
              <a:rPr lang="af-ZA" sz="2400" dirty="0"/>
              <a:t>1.11.1  Verduidelik die stylfiguur Apostroof.</a:t>
            </a:r>
          </a:p>
          <a:p>
            <a:r>
              <a:rPr lang="af-ZA" sz="2400" dirty="0"/>
              <a:t>              </a:t>
            </a:r>
            <a:r>
              <a:rPr lang="nl-NL" sz="2400" dirty="0"/>
              <a:t>Dit is wanneer die spreker met iemand praat in sy/haar afwesigheid</a:t>
            </a:r>
            <a:endParaRPr lang="af-ZA" sz="2400" dirty="0"/>
          </a:p>
        </p:txBody>
      </p:sp>
    </p:spTree>
    <p:extLst>
      <p:ext uri="{BB962C8B-B14F-4D97-AF65-F5344CB8AC3E}">
        <p14:creationId xmlns:p14="http://schemas.microsoft.com/office/powerpoint/2010/main" val="1551153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992" y="487680"/>
            <a:ext cx="11448288" cy="586435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2400" dirty="0"/>
              <a:t>1.11.2       Haal ’n voorbeeld aan as bewys.</a:t>
            </a:r>
          </a:p>
          <a:p>
            <a:r>
              <a:rPr lang="nl-NL" sz="2400" dirty="0"/>
              <a:t>                  “ou maatjie”</a:t>
            </a:r>
          </a:p>
          <a:p>
            <a:r>
              <a:rPr lang="nl-NL" sz="2400" dirty="0"/>
              <a:t>1.12          Hoe weet jy dat die seun dit geniet om rekenaarspeletjies te speel? Reël 4.</a:t>
            </a:r>
          </a:p>
          <a:p>
            <a:r>
              <a:rPr lang="nl-NL" sz="2400" dirty="0"/>
              <a:t>                  Niks sal hom van daardie stoel afkry.</a:t>
            </a:r>
          </a:p>
          <a:p>
            <a:r>
              <a:rPr lang="nl-NL" sz="2400" dirty="0"/>
              <a:t>1.13.1       Watter tipe spreker kry ons in hierdie gedig?</a:t>
            </a:r>
          </a:p>
          <a:p>
            <a:r>
              <a:rPr lang="nl-NL" sz="2400" dirty="0"/>
              <a:t>                  Ek-spreker</a:t>
            </a:r>
          </a:p>
          <a:p>
            <a:r>
              <a:rPr lang="nl-NL" sz="2400" dirty="0"/>
              <a:t>1.13.2       Waarom is hierdie spreker funksioneel?</a:t>
            </a:r>
          </a:p>
          <a:p>
            <a:r>
              <a:rPr lang="nl-NL" sz="2400" dirty="0"/>
              <a:t>                  Die verteller  betrek die leser by sy gevoelens.</a:t>
            </a:r>
          </a:p>
          <a:p>
            <a:r>
              <a:rPr lang="nl-NL" sz="2400" dirty="0"/>
              <a:t>1.14          Na watter tyd verwys die woord “nou”?</a:t>
            </a:r>
          </a:p>
          <a:p>
            <a:r>
              <a:rPr lang="nl-NL" sz="2400" dirty="0"/>
              <a:t>                  Teenwoordige tyd.</a:t>
            </a:r>
          </a:p>
          <a:p>
            <a:r>
              <a:rPr lang="nl-NL" sz="2400" dirty="0"/>
              <a:t>1.15          Haal EEN woord aan wat sê dat die seuntjie die rekenaarspeletjie geniet.</a:t>
            </a:r>
          </a:p>
          <a:p>
            <a:r>
              <a:rPr lang="nl-NL" sz="2400" dirty="0"/>
              <a:t>                  </a:t>
            </a:r>
            <a:r>
              <a:rPr lang="af-ZA" sz="2400" dirty="0"/>
              <a:t>“pret”</a:t>
            </a:r>
          </a:p>
          <a:p>
            <a:r>
              <a:rPr lang="af-ZA" sz="2400" dirty="0"/>
              <a:t>1.16          </a:t>
            </a:r>
            <a:r>
              <a:rPr lang="nl-NL" sz="2400" dirty="0"/>
              <a:t>Watter halfrym kom in reël 7 voor?</a:t>
            </a:r>
          </a:p>
          <a:p>
            <a:r>
              <a:rPr lang="nl-NL" sz="2400" dirty="0"/>
              <a:t>                  Alliterasie en assonansie</a:t>
            </a:r>
            <a:endParaRPr lang="af-ZA" sz="2400" dirty="0"/>
          </a:p>
        </p:txBody>
      </p:sp>
    </p:spTree>
    <p:extLst>
      <p:ext uri="{BB962C8B-B14F-4D97-AF65-F5344CB8AC3E}">
        <p14:creationId xmlns:p14="http://schemas.microsoft.com/office/powerpoint/2010/main" val="8635011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992" y="487680"/>
            <a:ext cx="11448288" cy="586435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1.17           Watter stylfiguur verwys na die herhaling van voegwoorde?</a:t>
            </a:r>
          </a:p>
          <a:p>
            <a:r>
              <a:rPr lang="nl-NL" sz="2400" dirty="0"/>
              <a:t>                   Polisinditon</a:t>
            </a:r>
          </a:p>
          <a:p>
            <a:r>
              <a:rPr lang="nl-NL" sz="2400" dirty="0"/>
              <a:t>1.18           Kies die korrekte woorde tussen hakies om die sin te voltooi: </a:t>
            </a:r>
          </a:p>
          <a:p>
            <a:r>
              <a:rPr lang="nl-NL" sz="2400" dirty="0"/>
              <a:t>                   Die woorde “klik” en “tik” is ’n voorbeeld van (repetisie/klanknabootsing)</a:t>
            </a:r>
          </a:p>
          <a:p>
            <a:r>
              <a:rPr lang="nl-NL" sz="2400" dirty="0"/>
              <a:t>                   klanknabootsing</a:t>
            </a:r>
          </a:p>
          <a:p>
            <a:r>
              <a:rPr lang="nl-NL" sz="2400" dirty="0"/>
              <a:t>1.19           Wat word met die volgende woorde geïmpliseer: “die pyltjie heen en weer”?</a:t>
            </a:r>
          </a:p>
          <a:p>
            <a:r>
              <a:rPr lang="nl-NL" sz="2400" dirty="0"/>
              <a:t>                   Die pyltjie dui beweging aan. Daar is beweging.</a:t>
            </a:r>
          </a:p>
          <a:p>
            <a:r>
              <a:rPr lang="nl-NL" sz="2400" dirty="0"/>
              <a:t>1.20           Wat is die funksie van die woord “want” in reël 9?</a:t>
            </a:r>
          </a:p>
          <a:p>
            <a:r>
              <a:rPr lang="nl-NL" sz="2400" dirty="0"/>
              <a:t>                  ’n Verduideliking gaan volg.</a:t>
            </a:r>
          </a:p>
          <a:p>
            <a:r>
              <a:rPr lang="nl-NL" sz="2400" dirty="0"/>
              <a:t>1.21          Gee ’n sinoniem vir die woord “boef”.</a:t>
            </a:r>
          </a:p>
          <a:p>
            <a:r>
              <a:rPr lang="nl-NL" sz="2400" dirty="0"/>
              <a:t>                  skelm</a:t>
            </a:r>
          </a:p>
          <a:p>
            <a:r>
              <a:rPr lang="nl-NL" sz="2400" dirty="0"/>
              <a:t>1.22          Watter stylfiguur kom in reël 13 voor?</a:t>
            </a:r>
          </a:p>
          <a:p>
            <a:r>
              <a:rPr lang="nl-NL" sz="2400" dirty="0"/>
              <a:t>                   Inversie/omgekeerde woordorde</a:t>
            </a:r>
          </a:p>
          <a:p>
            <a:r>
              <a:rPr lang="nl-NL" sz="2400" dirty="0"/>
              <a:t>1.23           Wat word met die woord “veg” geïmpliseer?</a:t>
            </a:r>
          </a:p>
          <a:p>
            <a:r>
              <a:rPr lang="nl-NL" sz="2400" dirty="0"/>
              <a:t>                   Die speletjie raak gevaarlik/intens</a:t>
            </a:r>
          </a:p>
          <a:p>
            <a:endParaRPr lang="nl-NL" sz="2400" dirty="0"/>
          </a:p>
          <a:p>
            <a:endParaRPr lang="af-ZA" sz="2400" dirty="0"/>
          </a:p>
        </p:txBody>
      </p:sp>
    </p:spTree>
    <p:extLst>
      <p:ext uri="{BB962C8B-B14F-4D97-AF65-F5344CB8AC3E}">
        <p14:creationId xmlns:p14="http://schemas.microsoft.com/office/powerpoint/2010/main" val="18818815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992" y="487680"/>
            <a:ext cx="11448288" cy="586435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2400" dirty="0"/>
              <a:t>1.24         Wat is die funksie van die dubbelpunt in reël 15?</a:t>
            </a:r>
          </a:p>
          <a:p>
            <a:r>
              <a:rPr lang="nl-NL" sz="2400" dirty="0"/>
              <a:t>                 ’n Verduideliking volg en gee die rede waarom sy sussie kla.</a:t>
            </a:r>
          </a:p>
          <a:p>
            <a:r>
              <a:rPr lang="nl-NL" sz="2400" dirty="0"/>
              <a:t>1.25          Waarom kla sy suster?</a:t>
            </a:r>
          </a:p>
          <a:p>
            <a:r>
              <a:rPr lang="nl-NL" sz="2400" dirty="0"/>
              <a:t>                 Sy voel afgeskeep (neglected).</a:t>
            </a:r>
          </a:p>
          <a:p>
            <a:r>
              <a:rPr lang="nl-NL" sz="2400" dirty="0"/>
              <a:t>1.26         Wat is die funksie van die uitroepteken in reël 16?</a:t>
            </a:r>
          </a:p>
          <a:p>
            <a:r>
              <a:rPr lang="nl-NL" sz="2400" dirty="0"/>
              <a:t>                 Dit verleen trefkrag aan die suster se woorde en beklemtoon die dringendheid  </a:t>
            </a:r>
          </a:p>
          <a:p>
            <a:r>
              <a:rPr lang="nl-NL" sz="2400" dirty="0"/>
              <a:t>                 van haar versoek.</a:t>
            </a:r>
          </a:p>
          <a:p>
            <a:r>
              <a:rPr lang="af-ZA" sz="2400" dirty="0"/>
              <a:t>1.27         </a:t>
            </a:r>
            <a:r>
              <a:rPr lang="nl-NL" sz="2400" dirty="0"/>
              <a:t>Waarom word die laaste reël se woorde in aanhalingstekens geskryf?</a:t>
            </a:r>
          </a:p>
          <a:p>
            <a:r>
              <a:rPr lang="nl-NL" sz="2400" dirty="0"/>
              <a:t>                 Die direkte woorde van die suster word aangehaal. Sê vir ons die suster is hier   </a:t>
            </a:r>
          </a:p>
          <a:p>
            <a:r>
              <a:rPr lang="nl-NL" sz="2400" dirty="0"/>
              <a:t>                 aan die woord/praat nou.</a:t>
            </a:r>
          </a:p>
          <a:p>
            <a:r>
              <a:rPr lang="nl-NL" sz="2400" dirty="0"/>
              <a:t>1.28        In watter versvorm is hierdie gedig geskryf?</a:t>
            </a:r>
          </a:p>
          <a:p>
            <a:r>
              <a:rPr lang="nl-NL" sz="2400" dirty="0"/>
              <a:t>                Vrye Vers</a:t>
            </a:r>
          </a:p>
          <a:p>
            <a:r>
              <a:rPr lang="nl-NL" sz="2400" dirty="0"/>
              <a:t>1.29        Watter rympatroon kom in die eerste ses reël voor?</a:t>
            </a:r>
          </a:p>
          <a:p>
            <a:r>
              <a:rPr lang="nl-NL" sz="2400" dirty="0"/>
              <a:t>                Paarrym</a:t>
            </a:r>
            <a:endParaRPr lang="af-ZA" sz="2400" dirty="0"/>
          </a:p>
        </p:txBody>
      </p:sp>
    </p:spTree>
    <p:extLst>
      <p:ext uri="{BB962C8B-B14F-4D97-AF65-F5344CB8AC3E}">
        <p14:creationId xmlns:p14="http://schemas.microsoft.com/office/powerpoint/2010/main" val="2730423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1104" y="365760"/>
            <a:ext cx="6790944" cy="6059424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3000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nl-NL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nl-NL" sz="2800" b="1" dirty="0">
                <a:latin typeface="Arial" panose="020B0604020202020204" pitchFamily="34" charset="0"/>
                <a:cs typeface="Arial" panose="020B0604020202020204" pitchFamily="34" charset="0"/>
              </a:rPr>
              <a:t>ag ek </a:t>
            </a:r>
            <a:r>
              <a:rPr lang="nl-NL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nl-NL" sz="2800" b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nl-NL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nl-NL" sz="2800" b="1" dirty="0">
                <a:latin typeface="Arial" panose="020B0604020202020204" pitchFamily="34" charset="0"/>
                <a:cs typeface="Arial" panose="020B0604020202020204" pitchFamily="34" charset="0"/>
              </a:rPr>
              <a:t>toel na </a:t>
            </a:r>
            <a:r>
              <a:rPr lang="nl-NL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nl-NL" sz="2800" b="1" dirty="0">
                <a:latin typeface="Arial" panose="020B0604020202020204" pitchFamily="34" charset="0"/>
                <a:cs typeface="Arial" panose="020B0604020202020204" pitchFamily="34" charset="0"/>
              </a:rPr>
              <a:t>y rekenaar dra.</a:t>
            </a:r>
            <a:endParaRPr lang="af-Z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af-ZA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af-ZA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af-ZA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af-ZA" b="1" dirty="0"/>
              <a:t> </a:t>
            </a:r>
            <a:endParaRPr lang="en-ZA" dirty="0"/>
          </a:p>
        </p:txBody>
      </p:sp>
      <p:sp>
        <p:nvSpPr>
          <p:cNvPr id="8" name="Rectangle 7"/>
          <p:cNvSpPr/>
          <p:nvPr/>
        </p:nvSpPr>
        <p:spPr>
          <a:xfrm>
            <a:off x="7656575" y="266199"/>
            <a:ext cx="4169665" cy="6158985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2800" dirty="0">
                <a:solidFill>
                  <a:schemeClr val="bg1">
                    <a:lumMod val="85000"/>
                  </a:schemeClr>
                </a:solidFill>
              </a:rPr>
              <a:t>ALLITERASIE( halfrym): mag </a:t>
            </a:r>
          </a:p>
          <a:p>
            <a:r>
              <a:rPr lang="nl-NL" sz="2800" b="1" u="sng" dirty="0">
                <a:solidFill>
                  <a:schemeClr val="tx1"/>
                </a:solidFill>
              </a:rPr>
              <a:t>STYLFIGUUR</a:t>
            </a:r>
          </a:p>
          <a:p>
            <a:endParaRPr lang="nl-NL" sz="2800" b="1" dirty="0">
              <a:solidFill>
                <a:schemeClr val="tx1"/>
              </a:solidFill>
            </a:endParaRPr>
          </a:p>
          <a:p>
            <a:r>
              <a:rPr lang="af-ZA" sz="2800" b="1" dirty="0">
                <a:solidFill>
                  <a:schemeClr val="tx1"/>
                </a:solidFill>
              </a:rPr>
              <a:t>ALLITERASIE</a:t>
            </a:r>
          </a:p>
          <a:p>
            <a:r>
              <a:rPr lang="af-ZA" sz="2800" dirty="0">
                <a:solidFill>
                  <a:schemeClr val="tx1"/>
                </a:solidFill>
              </a:rPr>
              <a:t>(halfrym): </a:t>
            </a:r>
            <a:r>
              <a:rPr lang="af-ZA" sz="2800" b="1" u="sng" dirty="0">
                <a:solidFill>
                  <a:schemeClr val="tx1"/>
                </a:solidFill>
              </a:rPr>
              <a:t>m</a:t>
            </a:r>
            <a:r>
              <a:rPr lang="af-ZA" sz="2800" dirty="0">
                <a:solidFill>
                  <a:schemeClr val="tx1"/>
                </a:solidFill>
              </a:rPr>
              <a:t>ag en </a:t>
            </a:r>
            <a:r>
              <a:rPr lang="af-ZA" sz="2800" b="1" u="sng" dirty="0">
                <a:solidFill>
                  <a:schemeClr val="tx1"/>
                </a:solidFill>
              </a:rPr>
              <a:t>m</a:t>
            </a:r>
            <a:r>
              <a:rPr lang="af-ZA" sz="2800" dirty="0">
                <a:solidFill>
                  <a:schemeClr val="tx1"/>
                </a:solidFill>
              </a:rPr>
              <a:t>y/</a:t>
            </a:r>
            <a:r>
              <a:rPr lang="af-ZA" sz="2800" b="1" u="sng" dirty="0">
                <a:solidFill>
                  <a:schemeClr val="tx1"/>
                </a:solidFill>
              </a:rPr>
              <a:t>s</a:t>
            </a:r>
            <a:r>
              <a:rPr lang="af-ZA" sz="2800" dirty="0">
                <a:solidFill>
                  <a:schemeClr val="tx1"/>
                </a:solidFill>
              </a:rPr>
              <a:t>toel na </a:t>
            </a:r>
            <a:r>
              <a:rPr lang="af-ZA" sz="2800" b="1" u="sng" dirty="0">
                <a:solidFill>
                  <a:schemeClr val="tx1"/>
                </a:solidFill>
              </a:rPr>
              <a:t>s</a:t>
            </a:r>
            <a:r>
              <a:rPr lang="af-ZA" sz="2800" dirty="0">
                <a:solidFill>
                  <a:schemeClr val="tx1"/>
                </a:solidFill>
              </a:rPr>
              <a:t>y</a:t>
            </a:r>
          </a:p>
          <a:p>
            <a:endParaRPr lang="nl-NL" sz="2800" dirty="0">
              <a:solidFill>
                <a:schemeClr val="tx1"/>
              </a:solidFill>
            </a:endParaRPr>
          </a:p>
          <a:p>
            <a:r>
              <a:rPr lang="nl-NL" sz="3200" dirty="0">
                <a:solidFill>
                  <a:schemeClr val="tx1"/>
                </a:solidFill>
              </a:rPr>
              <a:t>Sodra hy toestemming kry, kan hy oorgaan tot aksie en sy stoel na die rekenaar dra</a:t>
            </a:r>
            <a:r>
              <a:rPr lang="nl-NL" sz="3600" dirty="0">
                <a:solidFill>
                  <a:schemeClr val="tx1"/>
                </a:solidFill>
              </a:rPr>
              <a:t>.</a:t>
            </a:r>
          </a:p>
          <a:p>
            <a:endParaRPr lang="en-ZA" sz="28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3144" y="2027445"/>
            <a:ext cx="4056363" cy="4056363"/>
          </a:xfrm>
          <a:prstGeom prst="rect">
            <a:avLst/>
          </a:prstGeom>
          <a:ln w="57150"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9782">
            <a:off x="2451425" y="1619052"/>
            <a:ext cx="5067961" cy="4389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5925">
            <a:off x="5276499" y="3374910"/>
            <a:ext cx="2609693" cy="23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51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99872" y="414530"/>
            <a:ext cx="6058584" cy="6106312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af-ZA" sz="3600" dirty="0"/>
          </a:p>
          <a:p>
            <a:r>
              <a:rPr lang="af-ZA" sz="3600" b="1" dirty="0"/>
              <a:t>3. Dan, ou maatjie, glo vir my,</a:t>
            </a:r>
            <a:endParaRPr lang="en-ZA" b="1" dirty="0"/>
          </a:p>
        </p:txBody>
      </p:sp>
      <p:sp>
        <p:nvSpPr>
          <p:cNvPr id="8" name="Rectangle 7"/>
          <p:cNvSpPr/>
          <p:nvPr/>
        </p:nvSpPr>
        <p:spPr>
          <a:xfrm>
            <a:off x="6888481" y="414530"/>
            <a:ext cx="4653279" cy="6071614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af-ZA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af-ZA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af-ZA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af-ZA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komma</a:t>
            </a:r>
            <a:r>
              <a:rPr lang="af-ZA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pouse word geskep wat soms as uitheffingstegniek dien.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af-ZA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 spreek sy vriend aan. “ </a:t>
            </a:r>
            <a:r>
              <a:rPr lang="af-ZA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 maatjie</a:t>
            </a:r>
            <a:r>
              <a:rPr lang="af-ZA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is die aangesprokene.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af-ZA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Die woord “ </a:t>
            </a:r>
            <a:r>
              <a:rPr lang="af-ZA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</a:t>
            </a:r>
            <a:r>
              <a:rPr lang="af-ZA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 sê vir ons dat hy en die maatjie mekaar lank ken.</a:t>
            </a:r>
            <a:endParaRPr lang="en-ZA" sz="2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af-ZA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f-ZA" sz="28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APOSTROOF</a:t>
            </a:r>
            <a:r>
              <a:rPr lang="af-ZA" sz="2800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af-ZA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Wanneer die spreker met iemand praat in sy/haar afwesigheid</a:t>
            </a:r>
            <a:r>
              <a:rPr lang="af-ZA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nl-NL" sz="3200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556" y="1792448"/>
            <a:ext cx="4315955" cy="3301706"/>
          </a:xfrm>
          <a:prstGeom prst="rect">
            <a:avLst/>
          </a:prstGeom>
          <a:ln w="57150">
            <a:noFill/>
          </a:ln>
        </p:spPr>
      </p:pic>
      <p:sp>
        <p:nvSpPr>
          <p:cNvPr id="3" name="Rectangle 2"/>
          <p:cNvSpPr/>
          <p:nvPr/>
        </p:nvSpPr>
        <p:spPr>
          <a:xfrm>
            <a:off x="792480" y="5315712"/>
            <a:ext cx="5530572" cy="987553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800" b="1" dirty="0">
                <a:solidFill>
                  <a:schemeClr val="tx1"/>
                </a:solidFill>
              </a:rPr>
              <a:t>STEMMING: </a:t>
            </a:r>
            <a:r>
              <a:rPr lang="nl-NL" sz="2800" dirty="0">
                <a:solidFill>
                  <a:schemeClr val="tx1"/>
                </a:solidFill>
              </a:rPr>
              <a:t>opgewondenheid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464" y="541124"/>
            <a:ext cx="5477337" cy="5745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912" y="938783"/>
            <a:ext cx="670560" cy="7437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5869">
            <a:off x="2376382" y="2316133"/>
            <a:ext cx="4121046" cy="41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83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89961" y="463297"/>
            <a:ext cx="6911804" cy="5815584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nl-NL" sz="3600" dirty="0"/>
          </a:p>
          <a:p>
            <a:r>
              <a:rPr lang="nl-NL" sz="2800" b="1" dirty="0"/>
              <a:t>4. sal niks my van daardie stoel afkry.</a:t>
            </a:r>
            <a:endParaRPr lang="af-ZA" sz="2800" b="1" dirty="0"/>
          </a:p>
        </p:txBody>
      </p:sp>
      <p:sp>
        <p:nvSpPr>
          <p:cNvPr id="8" name="Rectangle 7"/>
          <p:cNvSpPr/>
          <p:nvPr/>
        </p:nvSpPr>
        <p:spPr>
          <a:xfrm>
            <a:off x="7510273" y="512065"/>
            <a:ext cx="3913632" cy="5718048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Dit bewys dat hy vasgevang gaan word in die speletjie.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1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 sien daarna uit om ure lank te speel.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1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800" dirty="0">
                <a:solidFill>
                  <a:schemeClr val="tx1"/>
                </a:solidFill>
                <a:latin typeface="Calibri" panose="020F0502020204030204" pitchFamily="34" charset="0"/>
              </a:rPr>
              <a:t>Hy hou van sy rekenaarspeletjie.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1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800" dirty="0">
                <a:solidFill>
                  <a:schemeClr val="tx1"/>
                </a:solidFill>
                <a:latin typeface="Calibri" panose="020F0502020204030204" pitchFamily="34" charset="0"/>
              </a:rPr>
              <a:t>Hy word afgesluit van die res van die wêreld.</a:t>
            </a:r>
          </a:p>
        </p:txBody>
      </p:sp>
      <p:sp>
        <p:nvSpPr>
          <p:cNvPr id="7" name="Rectangle 6"/>
          <p:cNvSpPr/>
          <p:nvPr/>
        </p:nvSpPr>
        <p:spPr>
          <a:xfrm>
            <a:off x="318051" y="4890052"/>
            <a:ext cx="6643581" cy="121814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4000" dirty="0" err="1">
                <a:solidFill>
                  <a:schemeClr val="tx1"/>
                </a:solidFill>
              </a:rPr>
              <a:t>Positiewe</a:t>
            </a:r>
            <a:r>
              <a:rPr lang="en-ZA" sz="4000" dirty="0">
                <a:solidFill>
                  <a:schemeClr val="tx1"/>
                </a:solidFill>
              </a:rPr>
              <a:t> Stemming: </a:t>
            </a:r>
            <a:r>
              <a:rPr lang="en-ZA" sz="4000" dirty="0" err="1">
                <a:solidFill>
                  <a:schemeClr val="tx1"/>
                </a:solidFill>
              </a:rPr>
              <a:t>Blydskap</a:t>
            </a:r>
            <a:endParaRPr lang="en-ZA" sz="4000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7637" y="1863648"/>
            <a:ext cx="3986990" cy="2688475"/>
          </a:xfrm>
          <a:prstGeom prst="rect">
            <a:avLst/>
          </a:prstGeom>
          <a:ln w="57150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21384">
            <a:off x="5652991" y="248058"/>
            <a:ext cx="1741573" cy="119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889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02336" y="438913"/>
            <a:ext cx="5376672" cy="5864352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nl-NL" sz="3600" dirty="0"/>
          </a:p>
          <a:p>
            <a:r>
              <a:rPr lang="nl-NL" sz="2800" b="1" dirty="0"/>
              <a:t>5. </a:t>
            </a:r>
            <a:r>
              <a:rPr lang="nl-NL" sz="2800" b="1" u="sng" dirty="0"/>
              <a:t>Ek</a:t>
            </a:r>
            <a:r>
              <a:rPr lang="nl-NL" sz="2800" b="1" dirty="0"/>
              <a:t> glip die CD in sy plek</a:t>
            </a:r>
            <a:r>
              <a:rPr lang="nl-NL" sz="3600" b="1" dirty="0"/>
              <a:t>,</a:t>
            </a:r>
            <a:endParaRPr lang="af-ZA" sz="3600" b="1" dirty="0"/>
          </a:p>
        </p:txBody>
      </p:sp>
      <p:sp>
        <p:nvSpPr>
          <p:cNvPr id="8" name="Rectangle 7"/>
          <p:cNvSpPr/>
          <p:nvPr/>
        </p:nvSpPr>
        <p:spPr>
          <a:xfrm>
            <a:off x="6062871" y="438914"/>
            <a:ext cx="5409802" cy="5864352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Ek=</a:t>
            </a:r>
            <a:r>
              <a:rPr lang="nl-NL" sz="28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Ek-spreker</a:t>
            </a:r>
            <a:r>
              <a:rPr lang="nl-NL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8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Eerstepersoonspreker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Een van die karakters is aan die woord en vnw. soos "ek" en myne" word gebruik.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800" b="1" i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FUNKSIE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Die verteller  betrek die leser by sy gevoelens/dade/innerlike en uiterlike ervaring</a:t>
            </a:r>
            <a:r>
              <a:rPr lang="nl-NL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Persoonlik van aard.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0325" y="2133600"/>
            <a:ext cx="4287671" cy="3419418"/>
          </a:xfrm>
          <a:prstGeom prst="rect">
            <a:avLst/>
          </a:prstGeom>
          <a:ln w="76200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85" y="629920"/>
            <a:ext cx="481555" cy="132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024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68961" y="772159"/>
            <a:ext cx="5588000" cy="5506721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NL" sz="3600" dirty="0"/>
              <a:t>6. nou is ek reg vir pret.</a:t>
            </a:r>
            <a:endParaRPr lang="af-ZA" sz="3600" dirty="0"/>
          </a:p>
        </p:txBody>
      </p:sp>
      <p:sp>
        <p:nvSpPr>
          <p:cNvPr id="8" name="Rectangle 7"/>
          <p:cNvSpPr/>
          <p:nvPr/>
        </p:nvSpPr>
        <p:spPr>
          <a:xfrm>
            <a:off x="6604001" y="772160"/>
            <a:ext cx="5059679" cy="55067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Nou- verwys na tyd: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Teenwoordige tyd.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 weet hy gaan die speletjie  geniet.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 sien daarna uit.</a:t>
            </a:r>
            <a:endParaRPr lang="nl-NL" sz="3200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1239" y="2152798"/>
            <a:ext cx="4463443" cy="3191362"/>
          </a:xfrm>
          <a:prstGeom prst="rect">
            <a:avLst/>
          </a:prstGeom>
          <a:ln w="57150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1" y="772159"/>
            <a:ext cx="926591" cy="76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41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24161" y="552450"/>
            <a:ext cx="5513343" cy="572643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af-ZA" sz="3600" dirty="0"/>
          </a:p>
          <a:p>
            <a:r>
              <a:rPr lang="af-ZA" sz="3600" dirty="0"/>
              <a:t>7. Ek korrel en klik en tik</a:t>
            </a:r>
          </a:p>
          <a:p>
            <a:endParaRPr lang="af-ZA" sz="3600" dirty="0"/>
          </a:p>
        </p:txBody>
      </p:sp>
      <p:sp>
        <p:nvSpPr>
          <p:cNvPr id="8" name="Rectangle 7"/>
          <p:cNvSpPr/>
          <p:nvPr/>
        </p:nvSpPr>
        <p:spPr>
          <a:xfrm>
            <a:off x="6333703" y="552450"/>
            <a:ext cx="5120428" cy="572643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r>
              <a:rPr lang="nl-NL" sz="2800" b="1" u="sng" dirty="0">
                <a:solidFill>
                  <a:schemeClr val="tx1"/>
                </a:solidFill>
              </a:rPr>
              <a:t>ALLITERASIE: </a:t>
            </a:r>
          </a:p>
          <a:p>
            <a:pPr>
              <a:spcAft>
                <a:spcPts val="800"/>
              </a:spcAft>
            </a:pPr>
            <a:r>
              <a:rPr lang="nl-NL" sz="2800" b="1" u="sng" dirty="0">
                <a:solidFill>
                  <a:schemeClr val="tx1"/>
                </a:solidFill>
              </a:rPr>
              <a:t>k</a:t>
            </a:r>
            <a:r>
              <a:rPr lang="nl-NL" sz="2800" b="1" dirty="0">
                <a:solidFill>
                  <a:schemeClr val="tx1"/>
                </a:solidFill>
              </a:rPr>
              <a:t>orrel en </a:t>
            </a:r>
            <a:r>
              <a:rPr lang="nl-NL" sz="2800" b="1" u="sng" dirty="0">
                <a:solidFill>
                  <a:schemeClr val="tx1"/>
                </a:solidFill>
              </a:rPr>
              <a:t>k</a:t>
            </a:r>
            <a:r>
              <a:rPr lang="nl-NL" sz="2800" b="1" dirty="0">
                <a:solidFill>
                  <a:schemeClr val="tx1"/>
                </a:solidFill>
              </a:rPr>
              <a:t>lik en tik</a:t>
            </a:r>
          </a:p>
          <a:p>
            <a:pPr>
              <a:spcAft>
                <a:spcPts val="800"/>
              </a:spcAft>
            </a:pPr>
            <a:r>
              <a:rPr lang="nl-NL" sz="2800" b="1" u="sng" dirty="0">
                <a:solidFill>
                  <a:schemeClr val="tx1"/>
                </a:solidFill>
              </a:rPr>
              <a:t>ASSONANSIE: </a:t>
            </a:r>
          </a:p>
          <a:p>
            <a:pPr>
              <a:spcAft>
                <a:spcPts val="800"/>
              </a:spcAft>
            </a:pPr>
            <a:r>
              <a:rPr lang="nl-NL" sz="2800" b="1" dirty="0">
                <a:solidFill>
                  <a:schemeClr val="tx1"/>
                </a:solidFill>
              </a:rPr>
              <a:t>Kl</a:t>
            </a:r>
            <a:r>
              <a:rPr lang="nl-NL" sz="2800" b="1" u="sng" dirty="0">
                <a:solidFill>
                  <a:schemeClr val="tx1"/>
                </a:solidFill>
              </a:rPr>
              <a:t>i</a:t>
            </a:r>
            <a:r>
              <a:rPr lang="nl-NL" sz="2800" b="1" dirty="0">
                <a:solidFill>
                  <a:schemeClr val="tx1"/>
                </a:solidFill>
              </a:rPr>
              <a:t>k en t</a:t>
            </a:r>
            <a:r>
              <a:rPr lang="nl-NL" sz="2800" b="1" u="sng" dirty="0">
                <a:solidFill>
                  <a:schemeClr val="tx1"/>
                </a:solidFill>
              </a:rPr>
              <a:t>i</a:t>
            </a:r>
            <a:r>
              <a:rPr lang="nl-NL" sz="2800" b="1" dirty="0">
                <a:solidFill>
                  <a:schemeClr val="tx1"/>
                </a:solidFill>
              </a:rPr>
              <a:t>k: </a:t>
            </a:r>
          </a:p>
          <a:p>
            <a:pPr>
              <a:spcAft>
                <a:spcPts val="800"/>
              </a:spcAft>
            </a:pPr>
            <a:r>
              <a:rPr lang="nl-NL" sz="2800" b="1" u="sng" dirty="0">
                <a:solidFill>
                  <a:schemeClr val="tx1"/>
                </a:solidFill>
              </a:rPr>
              <a:t>BINNERYM</a:t>
            </a:r>
          </a:p>
          <a:p>
            <a:pPr>
              <a:spcAft>
                <a:spcPts val="800"/>
              </a:spcAft>
            </a:pPr>
            <a:r>
              <a:rPr lang="nl-NL" sz="2800" b="1" dirty="0">
                <a:solidFill>
                  <a:schemeClr val="tx1"/>
                </a:solidFill>
              </a:rPr>
              <a:t>Woorde in die versreël wat rym met ’n woord aan die einde van dieselfde versreël.</a:t>
            </a:r>
          </a:p>
          <a:p>
            <a:pPr>
              <a:spcAft>
                <a:spcPts val="800"/>
              </a:spcAft>
            </a:pPr>
            <a:r>
              <a:rPr lang="nl-NL" sz="2800" u="sng" dirty="0">
                <a:solidFill>
                  <a:schemeClr val="tx1"/>
                </a:solidFill>
              </a:rPr>
              <a:t>AKSIEWOORDE</a:t>
            </a:r>
          </a:p>
          <a:p>
            <a:pPr>
              <a:spcAft>
                <a:spcPts val="800"/>
              </a:spcAft>
            </a:pPr>
            <a:r>
              <a:rPr lang="nl-NL" sz="2800" b="1" dirty="0">
                <a:solidFill>
                  <a:schemeClr val="tx1"/>
                </a:solidFill>
              </a:rPr>
              <a:t>Werkwoorde wat bewys hoe intens hy op die speletjie fokus.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377" y="2654728"/>
            <a:ext cx="4635904" cy="3140825"/>
          </a:xfrm>
          <a:prstGeom prst="rect">
            <a:avLst/>
          </a:prstGeom>
          <a:ln w="57150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832" y="982940"/>
            <a:ext cx="792480" cy="8290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095" y="1078992"/>
            <a:ext cx="719328" cy="71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920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68961" y="552451"/>
            <a:ext cx="5412739" cy="572643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af-ZA" sz="3600" dirty="0"/>
          </a:p>
          <a:p>
            <a:r>
              <a:rPr lang="af-ZA" sz="3600" dirty="0"/>
              <a:t>7. Ek korrel </a:t>
            </a:r>
            <a:r>
              <a:rPr lang="af-ZA" sz="3600" u="sng" dirty="0"/>
              <a:t>en</a:t>
            </a:r>
            <a:r>
              <a:rPr lang="af-ZA" sz="3600" dirty="0"/>
              <a:t> klik </a:t>
            </a:r>
            <a:r>
              <a:rPr lang="af-ZA" sz="3600" u="sng" dirty="0"/>
              <a:t>en</a:t>
            </a:r>
            <a:r>
              <a:rPr lang="af-ZA" sz="3600" dirty="0"/>
              <a:t> tik</a:t>
            </a:r>
          </a:p>
          <a:p>
            <a:endParaRPr lang="af-ZA" sz="3600" dirty="0"/>
          </a:p>
        </p:txBody>
      </p:sp>
      <p:sp>
        <p:nvSpPr>
          <p:cNvPr id="8" name="Rectangle 7"/>
          <p:cNvSpPr/>
          <p:nvPr/>
        </p:nvSpPr>
        <p:spPr>
          <a:xfrm>
            <a:off x="6333703" y="552450"/>
            <a:ext cx="5120428" cy="572643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800"/>
              </a:spcAft>
            </a:pPr>
            <a:r>
              <a:rPr lang="nl-NL" sz="2800" b="1" dirty="0">
                <a:solidFill>
                  <a:schemeClr val="tx1"/>
                </a:solidFill>
              </a:rPr>
              <a:t>POLISINDETON: </a:t>
            </a:r>
          </a:p>
          <a:p>
            <a:pPr>
              <a:spcAft>
                <a:spcPts val="800"/>
              </a:spcAft>
            </a:pPr>
            <a:r>
              <a:rPr lang="nl-NL" sz="2800" dirty="0">
                <a:solidFill>
                  <a:schemeClr val="tx1"/>
                </a:solidFill>
              </a:rPr>
              <a:t>Dit is die herhaling van voegwoorde om ’n sekere effek te skep, byvoorbeeld: Ek korrel en klik en tik beteken  hy gaan nou gefokus wees. </a:t>
            </a:r>
          </a:p>
          <a:p>
            <a:pPr>
              <a:spcAft>
                <a:spcPts val="800"/>
              </a:spcAft>
            </a:pPr>
            <a:endParaRPr lang="nl-NL" sz="2800" b="1" dirty="0">
              <a:solidFill>
                <a:schemeClr val="tx1"/>
              </a:solidFill>
            </a:endParaRPr>
          </a:p>
          <a:p>
            <a:pPr>
              <a:spcAft>
                <a:spcPts val="800"/>
              </a:spcAft>
            </a:pPr>
            <a:r>
              <a:rPr lang="nl-NL" sz="2800" b="1" dirty="0">
                <a:solidFill>
                  <a:schemeClr val="tx1"/>
                </a:solidFill>
              </a:rPr>
              <a:t>KLANKNABOOTSING: “Klik” en “tik”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377" y="2654728"/>
            <a:ext cx="4635904" cy="3140825"/>
          </a:xfrm>
          <a:prstGeom prst="rect">
            <a:avLst/>
          </a:prstGeom>
          <a:ln w="57150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816" y="1036320"/>
            <a:ext cx="707136" cy="8168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628" y="993883"/>
            <a:ext cx="707197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780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1578</Words>
  <Application>Microsoft Office PowerPoint</Application>
  <PresentationFormat>Widescreen</PresentationFormat>
  <Paragraphs>255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ASSESSMENT911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</dc:creator>
  <cp:lastModifiedBy>Christo Blom</cp:lastModifiedBy>
  <cp:revision>61</cp:revision>
  <dcterms:created xsi:type="dcterms:W3CDTF">2022-04-13T07:29:49Z</dcterms:created>
  <dcterms:modified xsi:type="dcterms:W3CDTF">2022-06-15T11:58:57Z</dcterms:modified>
</cp:coreProperties>
</file>